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59" r:id="rId3"/>
    <p:sldId id="276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C91927-25D2-4FF6-827A-82E4FAB3436F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80278F-C442-4426-98E8-53B77B76C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65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A38680-C211-4602-B78C-6D685FF42F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  <p:sp>
        <p:nvSpPr>
          <p:cNvPr id="2150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762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D2EF8C-1151-4BE9-9ECB-2C971C49942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  <p:sp>
        <p:nvSpPr>
          <p:cNvPr id="3891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966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7331F2-3EDA-42E1-ABAD-9A88C927097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  <p:sp>
        <p:nvSpPr>
          <p:cNvPr id="4096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3159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B816C2-9BF7-452F-AFB9-EFF22C71035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  <p:sp>
        <p:nvSpPr>
          <p:cNvPr id="4301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0195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C9E2E3-2DD7-46B5-B4ED-74C8263C6FD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  <p:sp>
        <p:nvSpPr>
          <p:cNvPr id="4505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7794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0D03E-F94D-4826-A3A7-369570D0CA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/>
          </a:p>
        </p:txBody>
      </p:sp>
      <p:sp>
        <p:nvSpPr>
          <p:cNvPr id="4710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676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3FD41D-D387-47D6-8B73-603BCCC6C37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/>
          </a:p>
        </p:txBody>
      </p:sp>
      <p:sp>
        <p:nvSpPr>
          <p:cNvPr id="4915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817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8894F2-1341-48B7-9608-7B246700F7F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093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C7364C-712B-4EBA-8A76-B87387B1F95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966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F96889-8350-493C-A746-AEAA32BAFA7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675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D47E1-1851-47A4-8B1B-7368955AAC4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  <p:sp>
        <p:nvSpPr>
          <p:cNvPr id="1945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404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36626F-C071-4A40-A0A3-4520F891B72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2355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064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B1FC5D-1126-434C-B0B0-5ADBDED9CDA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  <p:sp>
        <p:nvSpPr>
          <p:cNvPr id="2560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09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9C7137-0EE7-4294-93D6-BB4D35382C3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  <p:sp>
        <p:nvSpPr>
          <p:cNvPr id="2867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99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02B535-C0A5-418E-A405-6E639158077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  <p:sp>
        <p:nvSpPr>
          <p:cNvPr id="3072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3936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1C3CAF-D81F-48AF-9AA6-C4BEDC6F543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3277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464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1EAD66-07E0-412F-99EB-99B1A34BEF1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  <p:sp>
        <p:nvSpPr>
          <p:cNvPr id="3481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79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58EF98-9F8D-4E76-8269-C12BE8B5D2E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  <p:sp>
        <p:nvSpPr>
          <p:cNvPr id="3686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821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F95A-3278-4549-A87C-2A7609790458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133B-1BF0-407E-AE67-F3DCFFE62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A3F0-4AF6-4D0A-8B5B-585CDD645BCB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1C08-424F-4AAD-8B65-34C99B91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8BE8-AD3E-4850-B6FD-31A92CC91CB5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C729-A577-431C-88B6-63E4BDD0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A3CC-DDFD-4912-992A-756CF70DEA3C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E454-8073-4BDE-9652-7E385A8A6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D4D1-E484-4F49-B9FB-31F6AAD082F3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A8EF-5F73-478F-BA5F-9D8D24488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A6EE-B7E3-4DFD-BA32-10ACC0ADA017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9BA5-D3D6-4281-86E6-B005BF030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A5B2-7B13-41A6-87F9-1785282C61D6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C04D-4E77-4A1D-B666-7F9A14A47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D144-F432-443F-98C6-B602FE21867F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140D-F8E5-429C-BBFA-5A4A0C315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1F23-DA55-4D2A-A1DD-470592B1148E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9F2E-EF47-4575-9096-9E09B73A7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7111-5DFA-4B78-8FB9-5D0B07BF5190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3CE8-CC82-49BE-876E-291563514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1D4-C58D-4078-B97E-B0DC239232F8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4EB06-3192-4428-BC59-7C528E2F4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E38A9E-EC45-41A5-BC68-52FA129119AD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80CE0C-63F7-402A-BE57-57852B41D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/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SPI 6.4.2: I will learn to understand relationships of angles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8.3 Angle Relationships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35842" name="Line 6"/>
          <p:cNvSpPr>
            <a:spLocks noChangeShapeType="1"/>
          </p:cNvSpPr>
          <p:nvPr/>
        </p:nvSpPr>
        <p:spPr bwMode="auto">
          <a:xfrm flipH="1">
            <a:off x="4418013" y="5486400"/>
            <a:ext cx="1908175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Line 7"/>
          <p:cNvSpPr>
            <a:spLocks noChangeShapeType="1"/>
          </p:cNvSpPr>
          <p:nvPr/>
        </p:nvSpPr>
        <p:spPr bwMode="auto">
          <a:xfrm>
            <a:off x="6324600" y="5486400"/>
            <a:ext cx="1905000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Line 8"/>
          <p:cNvSpPr>
            <a:spLocks noChangeShapeType="1"/>
          </p:cNvSpPr>
          <p:nvPr/>
        </p:nvSpPr>
        <p:spPr bwMode="auto">
          <a:xfrm flipV="1">
            <a:off x="6324600" y="3732213"/>
            <a:ext cx="838200" cy="17557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Text Box 9"/>
          <p:cNvSpPr txBox="1">
            <a:spLocks noChangeArrowheads="1"/>
          </p:cNvSpPr>
          <p:nvPr/>
        </p:nvSpPr>
        <p:spPr bwMode="auto">
          <a:xfrm>
            <a:off x="6553200" y="5057775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2</a:t>
            </a:r>
          </a:p>
        </p:txBody>
      </p:sp>
      <p:sp>
        <p:nvSpPr>
          <p:cNvPr id="35846" name="Text Box 10"/>
          <p:cNvSpPr txBox="1">
            <a:spLocks noChangeArrowheads="1"/>
          </p:cNvSpPr>
          <p:nvPr/>
        </p:nvSpPr>
        <p:spPr bwMode="auto">
          <a:xfrm>
            <a:off x="5562600" y="50292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125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35847" name="Text Box 11"/>
          <p:cNvSpPr txBox="1">
            <a:spLocks noChangeArrowheads="1"/>
          </p:cNvSpPr>
          <p:nvPr/>
        </p:nvSpPr>
        <p:spPr bwMode="auto">
          <a:xfrm>
            <a:off x="533400" y="2438400"/>
            <a:ext cx="861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supplementary.</a:t>
            </a:r>
          </a:p>
        </p:txBody>
      </p:sp>
      <p:sp>
        <p:nvSpPr>
          <p:cNvPr id="35848" name="Oval 12"/>
          <p:cNvSpPr>
            <a:spLocks noChangeArrowheads="1"/>
          </p:cNvSpPr>
          <p:nvPr/>
        </p:nvSpPr>
        <p:spPr bwMode="auto">
          <a:xfrm>
            <a:off x="6264275" y="544195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006699"/>
              </a:buClr>
              <a:buFont typeface="Arial Black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6699"/>
                </a:solidFill>
                <a:latin typeface="Arial Black" pitchFamily="34" charset="0"/>
                <a:cs typeface="Lucida Sans Unicode" pitchFamily="34" charset="0"/>
              </a:rPr>
              <a:t>Additional Example 2C: Identifying an Unknown Angle Measure</a:t>
            </a:r>
          </a:p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3581400"/>
            <a:ext cx="2209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m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ea typeface="Lucida Sans Unicode" pitchFamily="34" charset="0"/>
                <a:cs typeface="Arial" charset="0"/>
              </a:rPr>
              <a:t>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3 = 82°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95600" y="3581400"/>
            <a:ext cx="2819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3366FF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3366FF"/>
                </a:solidFill>
                <a:latin typeface="Verdana" pitchFamily="34" charset="0"/>
                <a:cs typeface="Lucida Sans Unicode" pitchFamily="34" charset="0"/>
              </a:rPr>
              <a:t>Vertical angles are congruent.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303963" y="35052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3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978650" y="35052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82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7162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vertical angles.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5683250" y="2970213"/>
            <a:ext cx="2057400" cy="16033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 flipV="1">
            <a:off x="5789613" y="3068638"/>
            <a:ext cx="2289175" cy="14509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764338" y="3657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b="1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JKL </a:t>
            </a: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and </a:t>
            </a:r>
            <a:r>
              <a:rPr lang="en-GB" sz="2400" b="1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b="1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MKN </a:t>
            </a: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are congruent.</a:t>
            </a:r>
          </a:p>
        </p:txBody>
      </p:sp>
      <p:grpSp>
        <p:nvGrpSpPr>
          <p:cNvPr id="39939" name="Group 9"/>
          <p:cNvGrpSpPr>
            <a:grpSpLocks/>
          </p:cNvGrpSpPr>
          <p:nvPr/>
        </p:nvGrpSpPr>
        <p:grpSpPr bwMode="auto">
          <a:xfrm>
            <a:off x="5192713" y="2362200"/>
            <a:ext cx="3416300" cy="1692275"/>
            <a:chOff x="3271" y="1488"/>
            <a:chExt cx="2152" cy="1066"/>
          </a:xfrm>
        </p:grpSpPr>
        <p:sp>
          <p:nvSpPr>
            <p:cNvPr id="39940" name="Text Box 10"/>
            <p:cNvSpPr txBox="1">
              <a:spLocks noChangeArrowheads="1"/>
            </p:cNvSpPr>
            <p:nvPr/>
          </p:nvSpPr>
          <p:spPr bwMode="auto">
            <a:xfrm>
              <a:off x="3840" y="1968"/>
              <a:ext cx="3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x</a:t>
              </a:r>
            </a:p>
          </p:txBody>
        </p:sp>
        <p:sp>
          <p:nvSpPr>
            <p:cNvPr id="39941" name="Text Box 11"/>
            <p:cNvSpPr txBox="1">
              <a:spLocks noChangeArrowheads="1"/>
            </p:cNvSpPr>
            <p:nvPr/>
          </p:nvSpPr>
          <p:spPr bwMode="auto">
            <a:xfrm>
              <a:off x="4176" y="1872"/>
              <a:ext cx="62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>
                  <a:srgbClr val="FF0000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FF0000"/>
                  </a:solidFill>
                  <a:latin typeface="Verdana" pitchFamily="34" charset="0"/>
                  <a:cs typeface="Lucida Sans Unicode" pitchFamily="34" charset="0"/>
                </a:rPr>
                <a:t>80</a:t>
              </a:r>
              <a:r>
                <a:rPr lang="en-GB" sz="2400">
                  <a:solidFill>
                    <a:srgbClr val="FF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°</a:t>
              </a:r>
            </a:p>
          </p:txBody>
        </p:sp>
        <p:grpSp>
          <p:nvGrpSpPr>
            <p:cNvPr id="39942" name="Group 12"/>
            <p:cNvGrpSpPr>
              <a:grpSpLocks/>
            </p:cNvGrpSpPr>
            <p:nvPr/>
          </p:nvGrpSpPr>
          <p:grpSpPr bwMode="auto">
            <a:xfrm>
              <a:off x="3271" y="2256"/>
              <a:ext cx="2152" cy="0"/>
              <a:chOff x="3271" y="2256"/>
              <a:chExt cx="2152" cy="0"/>
            </a:xfrm>
          </p:grpSpPr>
          <p:sp>
            <p:nvSpPr>
              <p:cNvPr id="39956" name="Line 13"/>
              <p:cNvSpPr>
                <a:spLocks noChangeShapeType="1"/>
              </p:cNvSpPr>
              <p:nvPr/>
            </p:nvSpPr>
            <p:spPr bwMode="auto">
              <a:xfrm flipH="1">
                <a:off x="3270" y="2256"/>
                <a:ext cx="962" cy="1"/>
              </a:xfrm>
              <a:prstGeom prst="line">
                <a:avLst/>
              </a:prstGeom>
              <a:noFill/>
              <a:ln w="22320">
                <a:solidFill>
                  <a:srgbClr val="333399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7" name="Line 14"/>
              <p:cNvSpPr>
                <a:spLocks noChangeShapeType="1"/>
              </p:cNvSpPr>
              <p:nvPr/>
            </p:nvSpPr>
            <p:spPr bwMode="auto">
              <a:xfrm>
                <a:off x="4224" y="2256"/>
                <a:ext cx="1200" cy="1"/>
              </a:xfrm>
              <a:prstGeom prst="line">
                <a:avLst/>
              </a:prstGeom>
              <a:noFill/>
              <a:ln w="22320">
                <a:solidFill>
                  <a:srgbClr val="333399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43" name="Line 15"/>
            <p:cNvSpPr>
              <a:spLocks noChangeShapeType="1"/>
            </p:cNvSpPr>
            <p:nvPr/>
          </p:nvSpPr>
          <p:spPr bwMode="auto">
            <a:xfrm flipV="1">
              <a:off x="4368" y="1487"/>
              <a:ext cx="672" cy="770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Line 16"/>
            <p:cNvSpPr>
              <a:spLocks noChangeShapeType="1"/>
            </p:cNvSpPr>
            <p:nvPr/>
          </p:nvSpPr>
          <p:spPr bwMode="auto">
            <a:xfrm flipH="1" flipV="1">
              <a:off x="3503" y="1583"/>
              <a:ext cx="866" cy="674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Text Box 17"/>
            <p:cNvSpPr txBox="1">
              <a:spLocks noChangeArrowheads="1"/>
            </p:cNvSpPr>
            <p:nvPr/>
          </p:nvSpPr>
          <p:spPr bwMode="auto">
            <a:xfrm>
              <a:off x="4224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K</a:t>
              </a:r>
            </a:p>
          </p:txBody>
        </p:sp>
        <p:sp>
          <p:nvSpPr>
            <p:cNvPr id="39946" name="Text Box 18"/>
            <p:cNvSpPr txBox="1">
              <a:spLocks noChangeArrowheads="1"/>
            </p:cNvSpPr>
            <p:nvPr/>
          </p:nvSpPr>
          <p:spPr bwMode="auto">
            <a:xfrm>
              <a:off x="4896" y="1584"/>
              <a:ext cx="4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M</a:t>
              </a:r>
            </a:p>
          </p:txBody>
        </p:sp>
        <p:sp>
          <p:nvSpPr>
            <p:cNvPr id="39947" name="Text Box 19"/>
            <p:cNvSpPr txBox="1">
              <a:spLocks noChangeArrowheads="1"/>
            </p:cNvSpPr>
            <p:nvPr/>
          </p:nvSpPr>
          <p:spPr bwMode="auto">
            <a:xfrm>
              <a:off x="3408" y="1632"/>
              <a:ext cx="32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L</a:t>
              </a:r>
            </a:p>
          </p:txBody>
        </p:sp>
        <p:sp>
          <p:nvSpPr>
            <p:cNvPr id="39948" name="Text Box 20"/>
            <p:cNvSpPr txBox="1">
              <a:spLocks noChangeArrowheads="1"/>
            </p:cNvSpPr>
            <p:nvPr/>
          </p:nvSpPr>
          <p:spPr bwMode="auto">
            <a:xfrm>
              <a:off x="5136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N</a:t>
              </a:r>
            </a:p>
          </p:txBody>
        </p:sp>
        <p:sp>
          <p:nvSpPr>
            <p:cNvPr id="39949" name="Text Box 21"/>
            <p:cNvSpPr txBox="1">
              <a:spLocks noChangeArrowheads="1"/>
            </p:cNvSpPr>
            <p:nvPr/>
          </p:nvSpPr>
          <p:spPr bwMode="auto">
            <a:xfrm>
              <a:off x="3312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J</a:t>
              </a:r>
            </a:p>
          </p:txBody>
        </p:sp>
        <p:sp>
          <p:nvSpPr>
            <p:cNvPr id="39950" name="Text Box 22"/>
            <p:cNvSpPr txBox="1">
              <a:spLocks noChangeArrowheads="1"/>
            </p:cNvSpPr>
            <p:nvPr/>
          </p:nvSpPr>
          <p:spPr bwMode="auto">
            <a:xfrm>
              <a:off x="4608" y="1973"/>
              <a:ext cx="3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y</a:t>
              </a:r>
            </a:p>
          </p:txBody>
        </p:sp>
        <p:sp>
          <p:nvSpPr>
            <p:cNvPr id="39951" name="Oval 23"/>
            <p:cNvSpPr>
              <a:spLocks noChangeArrowheads="1"/>
            </p:cNvSpPr>
            <p:nvPr/>
          </p:nvSpPr>
          <p:spPr bwMode="auto">
            <a:xfrm>
              <a:off x="3378" y="220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52" name="Oval 24"/>
            <p:cNvSpPr>
              <a:spLocks noChangeArrowheads="1"/>
            </p:cNvSpPr>
            <p:nvPr/>
          </p:nvSpPr>
          <p:spPr bwMode="auto">
            <a:xfrm>
              <a:off x="4311" y="2205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53" name="Oval 25"/>
            <p:cNvSpPr>
              <a:spLocks noChangeArrowheads="1"/>
            </p:cNvSpPr>
            <p:nvPr/>
          </p:nvSpPr>
          <p:spPr bwMode="auto">
            <a:xfrm>
              <a:off x="5139" y="220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54" name="Oval 26"/>
            <p:cNvSpPr>
              <a:spLocks noChangeArrowheads="1"/>
            </p:cNvSpPr>
            <p:nvPr/>
          </p:nvSpPr>
          <p:spPr bwMode="auto">
            <a:xfrm>
              <a:off x="4800" y="166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39955" name="Oval 27"/>
            <p:cNvSpPr>
              <a:spLocks noChangeArrowheads="1"/>
            </p:cNvSpPr>
            <p:nvPr/>
          </p:nvSpPr>
          <p:spPr bwMode="auto">
            <a:xfrm>
              <a:off x="3627" y="166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41986" name="Line 6"/>
          <p:cNvSpPr>
            <a:spLocks noChangeShapeType="1"/>
          </p:cNvSpPr>
          <p:nvPr/>
        </p:nvSpPr>
        <p:spPr bwMode="auto">
          <a:xfrm flipV="1">
            <a:off x="6553200" y="3046413"/>
            <a:ext cx="1588" cy="19081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Line 7"/>
          <p:cNvSpPr>
            <a:spLocks noChangeShapeType="1"/>
          </p:cNvSpPr>
          <p:nvPr/>
        </p:nvSpPr>
        <p:spPr bwMode="auto">
          <a:xfrm>
            <a:off x="6553200" y="4953000"/>
            <a:ext cx="1905000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Line 8"/>
          <p:cNvSpPr>
            <a:spLocks noChangeShapeType="1"/>
          </p:cNvSpPr>
          <p:nvPr/>
        </p:nvSpPr>
        <p:spPr bwMode="auto">
          <a:xfrm flipV="1">
            <a:off x="6553200" y="3122613"/>
            <a:ext cx="838200" cy="18319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6553200" y="3843338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d</a:t>
            </a: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6581775" y="44958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65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41991" name="Text Box 11"/>
          <p:cNvSpPr txBox="1">
            <a:spLocks noChangeArrowheads="1"/>
          </p:cNvSpPr>
          <p:nvPr/>
        </p:nvSpPr>
        <p:spPr bwMode="auto">
          <a:xfrm>
            <a:off x="533400" y="2133600"/>
            <a:ext cx="609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complementary.</a:t>
            </a:r>
          </a:p>
        </p:txBody>
      </p:sp>
      <p:sp>
        <p:nvSpPr>
          <p:cNvPr id="41992" name="Oval 12"/>
          <p:cNvSpPr>
            <a:spLocks noChangeArrowheads="1"/>
          </p:cNvSpPr>
          <p:nvPr/>
        </p:nvSpPr>
        <p:spPr bwMode="auto">
          <a:xfrm>
            <a:off x="6519863" y="4891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44034" name="Line 6"/>
          <p:cNvSpPr>
            <a:spLocks noChangeShapeType="1"/>
          </p:cNvSpPr>
          <p:nvPr/>
        </p:nvSpPr>
        <p:spPr bwMode="auto">
          <a:xfrm flipH="1">
            <a:off x="4418013" y="5486400"/>
            <a:ext cx="1908175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5" name="Line 7"/>
          <p:cNvSpPr>
            <a:spLocks noChangeShapeType="1"/>
          </p:cNvSpPr>
          <p:nvPr/>
        </p:nvSpPr>
        <p:spPr bwMode="auto">
          <a:xfrm>
            <a:off x="6324600" y="5486400"/>
            <a:ext cx="1905000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6" name="Line 8"/>
          <p:cNvSpPr>
            <a:spLocks noChangeShapeType="1"/>
          </p:cNvSpPr>
          <p:nvPr/>
        </p:nvSpPr>
        <p:spPr bwMode="auto">
          <a:xfrm flipV="1">
            <a:off x="6324600" y="4265613"/>
            <a:ext cx="1752600" cy="12223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6781800" y="5057775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s</a:t>
            </a:r>
          </a:p>
        </p:txBody>
      </p:sp>
      <p:sp>
        <p:nvSpPr>
          <p:cNvPr id="44038" name="Text Box 10"/>
          <p:cNvSpPr txBox="1">
            <a:spLocks noChangeArrowheads="1"/>
          </p:cNvSpPr>
          <p:nvPr/>
        </p:nvSpPr>
        <p:spPr bwMode="auto">
          <a:xfrm>
            <a:off x="5562600" y="50292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145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44039" name="Text Box 11"/>
          <p:cNvSpPr txBox="1">
            <a:spLocks noChangeArrowheads="1"/>
          </p:cNvSpPr>
          <p:nvPr/>
        </p:nvSpPr>
        <p:spPr bwMode="auto">
          <a:xfrm>
            <a:off x="533400" y="2057400"/>
            <a:ext cx="7924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supplementary.</a:t>
            </a:r>
          </a:p>
        </p:txBody>
      </p:sp>
      <p:sp>
        <p:nvSpPr>
          <p:cNvPr id="44040" name="Oval 12"/>
          <p:cNvSpPr>
            <a:spLocks noChangeArrowheads="1"/>
          </p:cNvSpPr>
          <p:nvPr/>
        </p:nvSpPr>
        <p:spPr bwMode="auto">
          <a:xfrm>
            <a:off x="6264275" y="544195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6248400" y="2638425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6081713" y="3643313"/>
            <a:ext cx="9906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32</a:t>
            </a:r>
            <a:r>
              <a:rPr lang="en-GB" sz="20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533400" y="2133600"/>
            <a:ext cx="701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vertical angles.</a:t>
            </a:r>
          </a:p>
        </p:txBody>
      </p:sp>
      <p:sp>
        <p:nvSpPr>
          <p:cNvPr id="46085" name="Line 7"/>
          <p:cNvSpPr>
            <a:spLocks noChangeShapeType="1"/>
          </p:cNvSpPr>
          <p:nvPr/>
        </p:nvSpPr>
        <p:spPr bwMode="auto">
          <a:xfrm flipV="1">
            <a:off x="5986463" y="2132013"/>
            <a:ext cx="795337" cy="2122487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8"/>
          <p:cNvSpPr>
            <a:spLocks noChangeShapeType="1"/>
          </p:cNvSpPr>
          <p:nvPr/>
        </p:nvSpPr>
        <p:spPr bwMode="auto">
          <a:xfrm flipH="1" flipV="1">
            <a:off x="6018213" y="2208213"/>
            <a:ext cx="765175" cy="20605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Oval 9"/>
          <p:cNvSpPr>
            <a:spLocks noChangeArrowheads="1"/>
          </p:cNvSpPr>
          <p:nvPr/>
        </p:nvSpPr>
        <p:spPr bwMode="auto">
          <a:xfrm>
            <a:off x="6353175" y="315753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48130" name="Text Box 6"/>
          <p:cNvSpPr txBox="1">
            <a:spLocks noChangeArrowheads="1"/>
          </p:cNvSpPr>
          <p:nvPr/>
        </p:nvSpPr>
        <p:spPr bwMode="auto">
          <a:xfrm>
            <a:off x="457200" y="2225675"/>
            <a:ext cx="4343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b="1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ABC </a:t>
            </a: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and</a:t>
            </a:r>
            <a:r>
              <a:rPr lang="en-GB" sz="2400" b="1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</a:t>
            </a:r>
            <a:r>
              <a:rPr lang="en-GB" sz="2400" b="1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b="1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DBE </a:t>
            </a: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are congruent.</a:t>
            </a:r>
          </a:p>
        </p:txBody>
      </p:sp>
      <p:grpSp>
        <p:nvGrpSpPr>
          <p:cNvPr id="48131" name="Group 9"/>
          <p:cNvGrpSpPr>
            <a:grpSpLocks/>
          </p:cNvGrpSpPr>
          <p:nvPr/>
        </p:nvGrpSpPr>
        <p:grpSpPr bwMode="auto">
          <a:xfrm>
            <a:off x="5192713" y="2057400"/>
            <a:ext cx="3416300" cy="1997075"/>
            <a:chOff x="3271" y="1296"/>
            <a:chExt cx="2152" cy="1258"/>
          </a:xfrm>
        </p:grpSpPr>
        <p:sp>
          <p:nvSpPr>
            <p:cNvPr id="48132" name="Text Box 10"/>
            <p:cNvSpPr txBox="1">
              <a:spLocks noChangeArrowheads="1"/>
            </p:cNvSpPr>
            <p:nvPr/>
          </p:nvSpPr>
          <p:spPr bwMode="auto">
            <a:xfrm>
              <a:off x="3840" y="1968"/>
              <a:ext cx="3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x</a:t>
              </a:r>
            </a:p>
          </p:txBody>
        </p:sp>
        <p:sp>
          <p:nvSpPr>
            <p:cNvPr id="48133" name="Text Box 11"/>
            <p:cNvSpPr txBox="1">
              <a:spLocks noChangeArrowheads="1"/>
            </p:cNvSpPr>
            <p:nvPr/>
          </p:nvSpPr>
          <p:spPr bwMode="auto">
            <a:xfrm>
              <a:off x="4176" y="1728"/>
              <a:ext cx="62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>
                  <a:srgbClr val="FF0000"/>
                </a:buClr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FF0000"/>
                  </a:solidFill>
                  <a:latin typeface="Verdana" pitchFamily="34" charset="0"/>
                  <a:cs typeface="Lucida Sans Unicode" pitchFamily="34" charset="0"/>
                </a:rPr>
                <a:t>50</a:t>
              </a:r>
              <a:r>
                <a:rPr lang="en-GB" sz="2400">
                  <a:solidFill>
                    <a:srgbClr val="FF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°</a:t>
              </a:r>
            </a:p>
          </p:txBody>
        </p:sp>
        <p:grpSp>
          <p:nvGrpSpPr>
            <p:cNvPr id="48134" name="Group 12"/>
            <p:cNvGrpSpPr>
              <a:grpSpLocks/>
            </p:cNvGrpSpPr>
            <p:nvPr/>
          </p:nvGrpSpPr>
          <p:grpSpPr bwMode="auto">
            <a:xfrm>
              <a:off x="3271" y="2256"/>
              <a:ext cx="2152" cy="0"/>
              <a:chOff x="3271" y="2256"/>
              <a:chExt cx="2152" cy="0"/>
            </a:xfrm>
          </p:grpSpPr>
          <p:sp>
            <p:nvSpPr>
              <p:cNvPr id="48148" name="Line 13"/>
              <p:cNvSpPr>
                <a:spLocks noChangeShapeType="1"/>
              </p:cNvSpPr>
              <p:nvPr/>
            </p:nvSpPr>
            <p:spPr bwMode="auto">
              <a:xfrm flipH="1">
                <a:off x="3270" y="2256"/>
                <a:ext cx="962" cy="1"/>
              </a:xfrm>
              <a:prstGeom prst="line">
                <a:avLst/>
              </a:prstGeom>
              <a:noFill/>
              <a:ln w="22320">
                <a:solidFill>
                  <a:srgbClr val="333399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9" name="Line 14"/>
              <p:cNvSpPr>
                <a:spLocks noChangeShapeType="1"/>
              </p:cNvSpPr>
              <p:nvPr/>
            </p:nvSpPr>
            <p:spPr bwMode="auto">
              <a:xfrm>
                <a:off x="4224" y="2256"/>
                <a:ext cx="1200" cy="1"/>
              </a:xfrm>
              <a:prstGeom prst="line">
                <a:avLst/>
              </a:prstGeom>
              <a:noFill/>
              <a:ln w="22320">
                <a:solidFill>
                  <a:srgbClr val="333399"/>
                </a:solidFill>
                <a:miter lim="800000"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35" name="Line 15"/>
            <p:cNvSpPr>
              <a:spLocks noChangeShapeType="1"/>
            </p:cNvSpPr>
            <p:nvPr/>
          </p:nvSpPr>
          <p:spPr bwMode="auto">
            <a:xfrm flipV="1">
              <a:off x="4368" y="1295"/>
              <a:ext cx="432" cy="962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16"/>
            <p:cNvSpPr>
              <a:spLocks noChangeShapeType="1"/>
            </p:cNvSpPr>
            <p:nvPr/>
          </p:nvSpPr>
          <p:spPr bwMode="auto">
            <a:xfrm flipH="1" flipV="1">
              <a:off x="3887" y="1343"/>
              <a:ext cx="482" cy="914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Text Box 17"/>
            <p:cNvSpPr txBox="1">
              <a:spLocks noChangeArrowheads="1"/>
            </p:cNvSpPr>
            <p:nvPr/>
          </p:nvSpPr>
          <p:spPr bwMode="auto">
            <a:xfrm>
              <a:off x="4224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48138" name="Text Box 18"/>
            <p:cNvSpPr txBox="1">
              <a:spLocks noChangeArrowheads="1"/>
            </p:cNvSpPr>
            <p:nvPr/>
          </p:nvSpPr>
          <p:spPr bwMode="auto">
            <a:xfrm>
              <a:off x="4752" y="1440"/>
              <a:ext cx="48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48139" name="Text Box 19"/>
            <p:cNvSpPr txBox="1">
              <a:spLocks noChangeArrowheads="1"/>
            </p:cNvSpPr>
            <p:nvPr/>
          </p:nvSpPr>
          <p:spPr bwMode="auto">
            <a:xfrm>
              <a:off x="3648" y="1440"/>
              <a:ext cx="32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48140" name="Text Box 20"/>
            <p:cNvSpPr txBox="1">
              <a:spLocks noChangeArrowheads="1"/>
            </p:cNvSpPr>
            <p:nvPr/>
          </p:nvSpPr>
          <p:spPr bwMode="auto">
            <a:xfrm>
              <a:off x="5136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E</a:t>
              </a:r>
            </a:p>
          </p:txBody>
        </p:sp>
        <p:sp>
          <p:nvSpPr>
            <p:cNvPr id="48141" name="Text Box 21"/>
            <p:cNvSpPr txBox="1">
              <a:spLocks noChangeArrowheads="1"/>
            </p:cNvSpPr>
            <p:nvPr/>
          </p:nvSpPr>
          <p:spPr bwMode="auto">
            <a:xfrm>
              <a:off x="3312" y="2265"/>
              <a:ext cx="19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ea typeface="Lucida Sans Unicode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48142" name="Text Box 22"/>
            <p:cNvSpPr txBox="1">
              <a:spLocks noChangeArrowheads="1"/>
            </p:cNvSpPr>
            <p:nvPr/>
          </p:nvSpPr>
          <p:spPr bwMode="auto">
            <a:xfrm>
              <a:off x="4608" y="1973"/>
              <a:ext cx="3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Verdana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y</a:t>
              </a:r>
            </a:p>
          </p:txBody>
        </p:sp>
        <p:sp>
          <p:nvSpPr>
            <p:cNvPr id="48143" name="Oval 23"/>
            <p:cNvSpPr>
              <a:spLocks noChangeArrowheads="1"/>
            </p:cNvSpPr>
            <p:nvPr/>
          </p:nvSpPr>
          <p:spPr bwMode="auto">
            <a:xfrm>
              <a:off x="3378" y="220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48144" name="Oval 24"/>
            <p:cNvSpPr>
              <a:spLocks noChangeArrowheads="1"/>
            </p:cNvSpPr>
            <p:nvPr/>
          </p:nvSpPr>
          <p:spPr bwMode="auto">
            <a:xfrm>
              <a:off x="4311" y="2205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48145" name="Oval 25"/>
            <p:cNvSpPr>
              <a:spLocks noChangeArrowheads="1"/>
            </p:cNvSpPr>
            <p:nvPr/>
          </p:nvSpPr>
          <p:spPr bwMode="auto">
            <a:xfrm>
              <a:off x="5139" y="220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48146" name="Oval 26"/>
            <p:cNvSpPr>
              <a:spLocks noChangeArrowheads="1"/>
            </p:cNvSpPr>
            <p:nvPr/>
          </p:nvSpPr>
          <p:spPr bwMode="auto">
            <a:xfrm>
              <a:off x="4656" y="148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  <p:sp>
          <p:nvSpPr>
            <p:cNvPr id="48147" name="Oval 27"/>
            <p:cNvSpPr>
              <a:spLocks noChangeArrowheads="1"/>
            </p:cNvSpPr>
            <p:nvPr/>
          </p:nvSpPr>
          <p:spPr bwMode="auto">
            <a:xfrm>
              <a:off x="3936" y="1488"/>
              <a:ext cx="96" cy="96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rebuchet MS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0" y="912813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1500"/>
              </a:spcBef>
              <a:buClr>
                <a:srgbClr val="006699"/>
              </a:buClr>
              <a:buFont typeface="Arial Black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6699"/>
                </a:solidFill>
                <a:latin typeface="Arial Black" pitchFamily="34" charset="0"/>
                <a:cs typeface="Lucida Sans Unicode" pitchFamily="34" charset="0"/>
              </a:rPr>
              <a:t>Lesson Quiz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33400" y="1557338"/>
            <a:ext cx="79248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461963" indent="-461963" eaLnBrk="0" hangingPunct="0">
              <a:spcBef>
                <a:spcPts val="1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1. 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Identify the type of angle                                  pair shown.</a:t>
            </a:r>
          </a:p>
          <a:p>
            <a:pPr marL="461963" indent="-461963" eaLnBrk="0" hangingPunct="0">
              <a:lnSpc>
                <a:spcPct val="125000"/>
              </a:lnSpc>
              <a:spcBef>
                <a:spcPts val="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endParaRPr lang="en-GB" sz="800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  <a:p>
            <a:pPr marL="461963" indent="-461963" eaLnBrk="0" hangingPunct="0">
              <a:lnSpc>
                <a:spcPct val="125000"/>
              </a:lnSpc>
              <a:spcBef>
                <a:spcPts val="625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endParaRPr lang="en-GB" sz="10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  <a:p>
            <a:pPr marL="461963" indent="-461963" eaLnBrk="0" hangingPunct="0">
              <a:lnSpc>
                <a:spcPct val="125000"/>
              </a:lnSpc>
              <a:spcBef>
                <a:spcPts val="1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  <a:p>
            <a:pPr marL="461963" indent="-461963" eaLnBrk="0" hangingPunct="0">
              <a:lnSpc>
                <a:spcPct val="125000"/>
              </a:lnSpc>
              <a:spcBef>
                <a:spcPts val="1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2.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The angles are vertical angles.		</a:t>
            </a:r>
          </a:p>
          <a:p>
            <a:pPr marL="461963" indent="-461963" eaLnBrk="0" hangingPunct="0">
              <a:lnSpc>
                <a:spcPct val="125000"/>
              </a:lnSpc>
              <a:spcBef>
                <a:spcPts val="1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endParaRPr lang="en-GB" sz="24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  <a:p>
            <a:pPr marL="461963" indent="-461963" eaLnBrk="0" hangingPunct="0">
              <a:lnSpc>
                <a:spcPct val="125000"/>
              </a:lnSpc>
              <a:spcBef>
                <a:spcPts val="1500"/>
              </a:spcBef>
              <a:buFont typeface="Verdana" pitchFamily="34" charset="0"/>
              <a:buNone/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3.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The angles are supplementary.</a:t>
            </a:r>
          </a:p>
          <a:p>
            <a:pPr marL="461963" indent="-461963" eaLnBrk="0" hangingPunct="0">
              <a:lnSpc>
                <a:spcPct val="125000"/>
              </a:lnSpc>
              <a:spcBef>
                <a:spcPts val="500"/>
              </a:spcBef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r>
              <a:rPr lang="en-GB" sz="800">
                <a:solidFill>
                  <a:srgbClr val="000000"/>
                </a:solidFill>
                <a:cs typeface="Lucida Sans Unicode" pitchFamily="34" charset="0"/>
              </a:rPr>
              <a:t> </a:t>
            </a:r>
          </a:p>
          <a:p>
            <a:pPr marL="461963" indent="-461963" eaLnBrk="0" hangingPunct="0">
              <a:spcBef>
                <a:spcPts val="500"/>
              </a:spcBef>
              <a:tabLst>
                <a:tab pos="461963" algn="l"/>
                <a:tab pos="1376363" algn="l"/>
                <a:tab pos="2290763" algn="l"/>
                <a:tab pos="3205163" algn="l"/>
                <a:tab pos="4119563" algn="l"/>
                <a:tab pos="5033963" algn="l"/>
                <a:tab pos="5948363" algn="l"/>
                <a:tab pos="6862763" algn="l"/>
                <a:tab pos="7777163" algn="l"/>
                <a:tab pos="8691563" algn="l"/>
                <a:tab pos="9605963" algn="l"/>
                <a:tab pos="10520363" algn="l"/>
              </a:tabLst>
            </a:pPr>
            <a:endParaRPr lang="en-GB" sz="80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2360613"/>
            <a:ext cx="1905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adjacent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4097338"/>
            <a:ext cx="175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d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 = 130°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5943600" y="1674813"/>
            <a:ext cx="1588" cy="12985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5943600" y="2208213"/>
            <a:ext cx="1524000" cy="7651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5943600" y="1751013"/>
            <a:ext cx="533400" cy="12223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43600" y="1862138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6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6477000" y="22098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7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90600" y="5422900"/>
            <a:ext cx="1752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hangingPunct="0"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x 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= 45°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858000" y="37338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d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648450" y="43434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130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6096000" y="3656013"/>
            <a:ext cx="1905000" cy="11461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 flipV="1">
            <a:off x="5942013" y="3789363"/>
            <a:ext cx="2289175" cy="9175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69929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5915025" y="2905125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4265613" y="6369050"/>
            <a:ext cx="1908175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6124575" y="6362700"/>
            <a:ext cx="1905000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410200" y="59436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x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6248400" y="591185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135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50197" name="Oval 21"/>
          <p:cNvSpPr>
            <a:spLocks noChangeArrowheads="1"/>
          </p:cNvSpPr>
          <p:nvPr/>
        </p:nvSpPr>
        <p:spPr bwMode="auto">
          <a:xfrm>
            <a:off x="6096000" y="6324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H="1" flipV="1">
            <a:off x="4875213" y="5561013"/>
            <a:ext cx="1279525" cy="812800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/>
          <p:cNvSpPr txBox="1">
            <a:spLocks noChangeArrowheads="1"/>
          </p:cNvSpPr>
          <p:nvPr/>
        </p:nvSpPr>
        <p:spPr bwMode="auto">
          <a:xfrm>
            <a:off x="457200" y="1890713"/>
            <a:ext cx="81534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2. Identify the unknown angle measure if the angles are complementary. </a:t>
            </a:r>
          </a:p>
          <a:p>
            <a:pPr eaLnBrk="0" hangingPunct="0"/>
            <a:endParaRPr lang="en-US" altLang="en-US" sz="2400" b="1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Verdana" pitchFamily="34" charset="0"/>
            </a:endParaRPr>
          </a:p>
          <a:p>
            <a:pPr eaLnBrk="0" hangingPunct="0"/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A.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40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			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B.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50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			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C.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90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D.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140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006699"/>
                </a:solidFill>
                <a:latin typeface="Arial Black" pitchFamily="34" charset="0"/>
                <a:cs typeface="Lucida Sans Unicode" pitchFamily="34" charset="0"/>
                <a:sym typeface="Symbol" pitchFamily="18" charset="2"/>
              </a:rPr>
              <a:t>Lesson Quiz for Student Response Systems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2228" name="Line 5"/>
          <p:cNvSpPr>
            <a:spLocks noChangeShapeType="1"/>
          </p:cNvSpPr>
          <p:nvPr/>
        </p:nvSpPr>
        <p:spPr bwMode="auto">
          <a:xfrm flipH="1">
            <a:off x="5942013" y="5365750"/>
            <a:ext cx="2746375" cy="1588"/>
          </a:xfrm>
          <a:prstGeom prst="line">
            <a:avLst/>
          </a:prstGeom>
          <a:noFill/>
          <a:ln w="28440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 flipH="1">
            <a:off x="5962650" y="3962400"/>
            <a:ext cx="2190750" cy="1393825"/>
          </a:xfrm>
          <a:prstGeom prst="line">
            <a:avLst/>
          </a:prstGeom>
          <a:noFill/>
          <a:ln w="28440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7"/>
          <p:cNvSpPr>
            <a:spLocks noChangeShapeType="1"/>
          </p:cNvSpPr>
          <p:nvPr/>
        </p:nvSpPr>
        <p:spPr bwMode="auto">
          <a:xfrm flipH="1">
            <a:off x="5954713" y="3200400"/>
            <a:ext cx="0" cy="2166938"/>
          </a:xfrm>
          <a:prstGeom prst="line">
            <a:avLst/>
          </a:prstGeom>
          <a:noFill/>
          <a:ln w="28448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6237288" y="5032375"/>
            <a:ext cx="1001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40</a:t>
            </a:r>
            <a:r>
              <a:rPr lang="en-US">
                <a:latin typeface="Trebuchet MS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59436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rebuchet MS" pitchFamily="34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457200" y="1890713"/>
            <a:ext cx="81534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3. Identify the unknown angle measure if the angles are supplementary. </a:t>
            </a:r>
          </a:p>
          <a:p>
            <a:pPr eaLnBrk="0" hangingPunct="0"/>
            <a:endParaRPr lang="en-US" altLang="en-US" sz="2400" b="1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Verdana" pitchFamily="34" charset="0"/>
            </a:endParaRPr>
          </a:p>
          <a:p>
            <a:pPr eaLnBrk="0" hangingPunct="0"/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A.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y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=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145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			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B.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y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=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125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			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C.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y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=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90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  <a:endParaRPr lang="en-US" altLang="en-US" sz="240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D. </a:t>
            </a:r>
            <a:r>
              <a:rPr lang="en-US" altLang="en-US" sz="2400" i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y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=</a:t>
            </a: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</a:rPr>
              <a:t>35</a:t>
            </a:r>
            <a:r>
              <a:rPr lang="en-US" altLang="en-US" sz="240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Verdana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006699"/>
                </a:solidFill>
                <a:latin typeface="Arial Black" pitchFamily="34" charset="0"/>
                <a:cs typeface="Lucida Sans Unicode" pitchFamily="34" charset="0"/>
                <a:sym typeface="Symbol" pitchFamily="18" charset="2"/>
              </a:rPr>
              <a:t>Lesson Quiz for Student Response Systems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457200" y="35814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54276" name="Line 5"/>
          <p:cNvSpPr>
            <a:spLocks noChangeShapeType="1"/>
          </p:cNvSpPr>
          <p:nvPr/>
        </p:nvSpPr>
        <p:spPr bwMode="auto">
          <a:xfrm flipH="1">
            <a:off x="5942013" y="5365750"/>
            <a:ext cx="2746375" cy="1588"/>
          </a:xfrm>
          <a:prstGeom prst="line">
            <a:avLst/>
          </a:prstGeom>
          <a:noFill/>
          <a:ln w="28440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6"/>
          <p:cNvSpPr>
            <a:spLocks noChangeShapeType="1"/>
          </p:cNvSpPr>
          <p:nvPr/>
        </p:nvSpPr>
        <p:spPr bwMode="auto">
          <a:xfrm flipH="1">
            <a:off x="5962650" y="3744913"/>
            <a:ext cx="2038350" cy="1622425"/>
          </a:xfrm>
          <a:prstGeom prst="line">
            <a:avLst/>
          </a:prstGeom>
          <a:noFill/>
          <a:ln w="28440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V="1">
            <a:off x="3124200" y="5367338"/>
            <a:ext cx="2830513" cy="0"/>
          </a:xfrm>
          <a:prstGeom prst="line">
            <a:avLst/>
          </a:prstGeom>
          <a:noFill/>
          <a:ln w="28448">
            <a:solidFill>
              <a:srgbClr val="3366FF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6313488" y="4953000"/>
            <a:ext cx="1001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rebuchet MS" pitchFamily="34" charset="0"/>
              </a:rPr>
              <a:t>55</a:t>
            </a:r>
            <a:r>
              <a:rPr lang="en-US">
                <a:latin typeface="Trebuchet MS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54280" name="Text Box 9"/>
          <p:cNvSpPr txBox="1">
            <a:spLocks noChangeArrowheads="1"/>
          </p:cNvSpPr>
          <p:nvPr/>
        </p:nvSpPr>
        <p:spPr bwMode="auto">
          <a:xfrm>
            <a:off x="5562600" y="4953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rebuchet MS" pitchFamily="34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5800" y="1143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Congruent angles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have the same measure.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5800" y="33528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Vertical angles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formed opposite each other when two lines intersect. Vertical angles have the same measure, so they are always congruent.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5167313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MRP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NRQ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vertical angles.</a:t>
            </a:r>
          </a:p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MRN 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PRQ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vertical angles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905000"/>
            <a:ext cx="3714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066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6699"/>
              </a:buClr>
              <a:buFont typeface="Arial Black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>
                <a:solidFill>
                  <a:srgbClr val="006699"/>
                </a:solidFill>
                <a:latin typeface="Arial Black" pitchFamily="34" charset="0"/>
              </a:rPr>
              <a:t>Vocabulary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1828800"/>
            <a:ext cx="7162800" cy="3276600"/>
          </a:xfrm>
          <a:prstGeom prst="rect">
            <a:avLst/>
          </a:prstGeom>
          <a:noFill/>
          <a:ln w="28440">
            <a:solidFill>
              <a:srgbClr val="DBDBDB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lnSpc>
                <a:spcPct val="120000"/>
              </a:lnSpc>
              <a:spcBef>
                <a:spcPts val="800"/>
              </a:spcBef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>
                <a:solidFill>
                  <a:srgbClr val="000000"/>
                </a:solidFill>
                <a:latin typeface="Verdana" pitchFamily="34" charset="0"/>
              </a:rPr>
              <a:t>congruent</a:t>
            </a:r>
          </a:p>
          <a:p>
            <a:pPr marL="341313" indent="-341313">
              <a:lnSpc>
                <a:spcPct val="120000"/>
              </a:lnSpc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>
                <a:solidFill>
                  <a:srgbClr val="000000"/>
                </a:solidFill>
                <a:latin typeface="Verdana" pitchFamily="34" charset="0"/>
              </a:rPr>
              <a:t>vertical angles</a:t>
            </a:r>
          </a:p>
          <a:p>
            <a:pPr marL="341313" indent="-341313">
              <a:lnSpc>
                <a:spcPct val="120000"/>
              </a:lnSpc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>
                <a:solidFill>
                  <a:srgbClr val="000000"/>
                </a:solidFill>
                <a:latin typeface="Verdana" pitchFamily="34" charset="0"/>
              </a:rPr>
              <a:t>adjacent angles</a:t>
            </a:r>
          </a:p>
          <a:p>
            <a:pPr marL="341313" indent="-341313">
              <a:lnSpc>
                <a:spcPct val="120000"/>
              </a:lnSpc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>
                <a:solidFill>
                  <a:srgbClr val="000000"/>
                </a:solidFill>
                <a:latin typeface="Verdana" pitchFamily="34" charset="0"/>
              </a:rPr>
              <a:t>complementary angles</a:t>
            </a:r>
          </a:p>
          <a:p>
            <a:pPr marL="341313" indent="-341313">
              <a:lnSpc>
                <a:spcPct val="120000"/>
              </a:lnSpc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3200">
                <a:solidFill>
                  <a:srgbClr val="000000"/>
                </a:solidFill>
                <a:latin typeface="Verdana" pitchFamily="34" charset="0"/>
              </a:rPr>
              <a:t>supplementary angles</a:t>
            </a:r>
          </a:p>
          <a:p>
            <a:pPr marL="341313" indent="-341313">
              <a:lnSpc>
                <a:spcPct val="120000"/>
              </a:lnSpc>
              <a:buFont typeface="Verdana" pitchFamily="34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32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77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85800" y="1236663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Adjacent angles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side by side and have a common vertex and ray. Adjacent angles may or may not be congruent.</a:t>
            </a: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85800" y="4284663"/>
            <a:ext cx="7770813" cy="1746250"/>
            <a:chOff x="432" y="2699"/>
            <a:chExt cx="4895" cy="1100"/>
          </a:xfrm>
        </p:grpSpPr>
        <p:sp>
          <p:nvSpPr>
            <p:cNvPr id="22532" name="Text Box 3"/>
            <p:cNvSpPr txBox="1">
              <a:spLocks noChangeArrowheads="1"/>
            </p:cNvSpPr>
            <p:nvPr/>
          </p:nvSpPr>
          <p:spPr bwMode="auto">
            <a:xfrm>
              <a:off x="432" y="2699"/>
              <a:ext cx="4896" cy="1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Font typeface="Symbol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000000"/>
                  </a:solidFill>
                  <a:latin typeface="Symbol" pitchFamily="18" charset="2"/>
                  <a:cs typeface="Lucida Sans Unicode" pitchFamily="34" charset="0"/>
                </a:rPr>
                <a:t>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MRN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 and </a:t>
              </a:r>
              <a:r>
                <a:rPr lang="en-GB" sz="2400">
                  <a:solidFill>
                    <a:srgbClr val="000000"/>
                  </a:solidFill>
                  <a:latin typeface="Symbol" pitchFamily="18" charset="2"/>
                  <a:cs typeface="Lucida Sans Unicode" pitchFamily="34" charset="0"/>
                </a:rPr>
                <a:t>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NRQ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 are adjacent angles. They share vertex 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R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 and 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RN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.</a:t>
              </a:r>
            </a:p>
            <a:p>
              <a:pPr>
                <a:spcBef>
                  <a:spcPts val="1500"/>
                </a:spcBef>
                <a:buFont typeface="Symbol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solidFill>
                    <a:srgbClr val="000000"/>
                  </a:solidFill>
                  <a:latin typeface="Symbol" pitchFamily="18" charset="2"/>
                  <a:cs typeface="Lucida Sans Unicode" pitchFamily="34" charset="0"/>
                </a:rPr>
                <a:t>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NRQ 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and </a:t>
              </a:r>
              <a:r>
                <a:rPr lang="en-GB" sz="2400">
                  <a:solidFill>
                    <a:srgbClr val="000000"/>
                  </a:solidFill>
                  <a:latin typeface="Symbol" pitchFamily="18" charset="2"/>
                  <a:cs typeface="Lucida Sans Unicode" pitchFamily="34" charset="0"/>
                </a:rPr>
                <a:t>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QRP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 are adjacent angles. They share vertex 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R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 and </a:t>
              </a:r>
              <a:r>
                <a:rPr lang="en-GB" sz="2400" i="1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RQ</a:t>
              </a:r>
              <a:r>
                <a:rPr lang="en-GB" sz="2400">
                  <a:solidFill>
                    <a:srgbClr val="000000"/>
                  </a:solidFill>
                  <a:latin typeface="Verdana" pitchFamily="34" charset="0"/>
                  <a:cs typeface="Lucida Sans Unicode" pitchFamily="34" charset="0"/>
                </a:rPr>
                <a:t>.</a:t>
              </a:r>
            </a:p>
          </p:txBody>
        </p:sp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>
              <a:off x="2430" y="2980"/>
              <a:ext cx="28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2418" y="3556"/>
              <a:ext cx="28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667000"/>
            <a:ext cx="3714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2209800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65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+ 25° = 90°</a:t>
            </a:r>
          </a:p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LMN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NMP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complementary.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467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Complementary angles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two angles whose measures have a sum of 90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°.</a:t>
            </a:r>
          </a:p>
        </p:txBody>
      </p:sp>
      <p:pic>
        <p:nvPicPr>
          <p:cNvPr id="24579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505200"/>
            <a:ext cx="33623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62000" y="1143000"/>
            <a:ext cx="7467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u="sng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Supplementary angles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two angles whose measures have a sum of 180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°.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2209800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65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+ 115° = 180°</a:t>
            </a:r>
          </a:p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GHK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KHJ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 are supplementary.</a:t>
            </a:r>
          </a:p>
        </p:txBody>
      </p:sp>
      <p:pic>
        <p:nvPicPr>
          <p:cNvPr id="27651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733800"/>
            <a:ext cx="43338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Identify the type of each angle pair shown.</a:t>
            </a:r>
          </a:p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3794125"/>
            <a:ext cx="6705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5 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6 are opposite each other and are formed by two intersecting lines.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4892675"/>
            <a:ext cx="464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They are vertical angles.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447800" y="2590800"/>
            <a:ext cx="3046413" cy="912813"/>
            <a:chOff x="912" y="1632"/>
            <a:chExt cx="1919" cy="575"/>
          </a:xfrm>
        </p:grpSpPr>
        <p:sp>
          <p:nvSpPr>
            <p:cNvPr id="29702" name="Line 5"/>
            <p:cNvSpPr>
              <a:spLocks noChangeShapeType="1"/>
            </p:cNvSpPr>
            <p:nvPr/>
          </p:nvSpPr>
          <p:spPr bwMode="auto">
            <a:xfrm flipV="1">
              <a:off x="912" y="1631"/>
              <a:ext cx="1920" cy="578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6"/>
            <p:cNvSpPr>
              <a:spLocks noChangeShapeType="1"/>
            </p:cNvSpPr>
            <p:nvPr/>
          </p:nvSpPr>
          <p:spPr bwMode="auto">
            <a:xfrm flipH="1" flipV="1">
              <a:off x="911" y="1631"/>
              <a:ext cx="1922" cy="578"/>
            </a:xfrm>
            <a:prstGeom prst="line">
              <a:avLst/>
            </a:prstGeom>
            <a:noFill/>
            <a:ln w="22320">
              <a:solidFill>
                <a:srgbClr val="333399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981200" y="2819400"/>
            <a:ext cx="22098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5	       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Identify the type of each angle pair shown.</a:t>
            </a:r>
          </a:p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 b="1">
              <a:solidFill>
                <a:srgbClr val="000000"/>
              </a:solidFill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581400" y="2819400"/>
            <a:ext cx="502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7 and </a:t>
            </a:r>
            <a:r>
              <a:rPr lang="en-GB" sz="2400">
                <a:solidFill>
                  <a:srgbClr val="000000"/>
                </a:solidFill>
                <a:latin typeface="Symbol" pitchFamily="18" charset="2"/>
                <a:cs typeface="Lucida Sans Unicode" pitchFamily="34" charset="0"/>
              </a:rPr>
              <a:t>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8 are side by side and have a common vertex and ray.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81400" y="4495800"/>
            <a:ext cx="464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They are adjacent angles.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295400" y="2667000"/>
            <a:ext cx="1588" cy="1295400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1295400" y="3046413"/>
            <a:ext cx="1295400" cy="9175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316038" y="3495675"/>
            <a:ext cx="457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25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7 8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266825" y="3902075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 flipV="1">
            <a:off x="1284288" y="3932238"/>
            <a:ext cx="698500" cy="869950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33400" y="990600"/>
            <a:ext cx="8001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Find each unknown angle measure.</a:t>
            </a:r>
          </a:p>
        </p:txBody>
      </p:sp>
      <p:sp>
        <p:nvSpPr>
          <p:cNvPr id="33794" name="Line 6"/>
          <p:cNvSpPr>
            <a:spLocks noChangeShapeType="1"/>
          </p:cNvSpPr>
          <p:nvPr/>
        </p:nvSpPr>
        <p:spPr bwMode="auto">
          <a:xfrm flipV="1">
            <a:off x="6553200" y="3046413"/>
            <a:ext cx="1588" cy="19081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5" name="Line 7"/>
          <p:cNvSpPr>
            <a:spLocks noChangeShapeType="1"/>
          </p:cNvSpPr>
          <p:nvPr/>
        </p:nvSpPr>
        <p:spPr bwMode="auto">
          <a:xfrm>
            <a:off x="6553200" y="4953000"/>
            <a:ext cx="1905000" cy="1588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Line 8"/>
          <p:cNvSpPr>
            <a:spLocks noChangeShapeType="1"/>
          </p:cNvSpPr>
          <p:nvPr/>
        </p:nvSpPr>
        <p:spPr bwMode="auto">
          <a:xfrm flipV="1">
            <a:off x="6553200" y="3046413"/>
            <a:ext cx="457200" cy="1908175"/>
          </a:xfrm>
          <a:prstGeom prst="line">
            <a:avLst/>
          </a:prstGeom>
          <a:noFill/>
          <a:ln w="22320">
            <a:solidFill>
              <a:srgbClr val="3333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Text Box 9"/>
          <p:cNvSpPr txBox="1">
            <a:spLocks noChangeArrowheads="1"/>
          </p:cNvSpPr>
          <p:nvPr/>
        </p:nvSpPr>
        <p:spPr bwMode="auto">
          <a:xfrm>
            <a:off x="6457950" y="3843338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i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1</a:t>
            </a:r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6581775" y="4495800"/>
            <a:ext cx="99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>
                <a:srgbClr val="FF0000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FF0000"/>
                </a:solidFill>
                <a:latin typeface="Verdana" pitchFamily="34" charset="0"/>
                <a:cs typeface="Lucida Sans Unicode" pitchFamily="34" charset="0"/>
              </a:rPr>
              <a:t>71</a:t>
            </a:r>
            <a:r>
              <a:rPr lang="en-GB" sz="2400">
                <a:solidFill>
                  <a:srgbClr val="FF0000"/>
                </a:solidFill>
                <a:latin typeface="Verdana" pitchFamily="34" charset="0"/>
                <a:ea typeface="Lucida Sans Unicode" pitchFamily="34" charset="0"/>
                <a:cs typeface="Arial" charset="0"/>
              </a:rPr>
              <a:t>°</a:t>
            </a: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533400" y="2438400"/>
            <a:ext cx="609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cs typeface="Lucida Sans Unicode" pitchFamily="34" charset="0"/>
              </a:rPr>
              <a:t>The angles are complementary.</a:t>
            </a:r>
          </a:p>
        </p:txBody>
      </p:sp>
      <p:sp>
        <p:nvSpPr>
          <p:cNvPr id="33800" name="Oval 12"/>
          <p:cNvSpPr>
            <a:spLocks noChangeArrowheads="1"/>
          </p:cNvSpPr>
          <p:nvPr/>
        </p:nvSpPr>
        <p:spPr bwMode="auto">
          <a:xfrm>
            <a:off x="6519863" y="4891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534</TotalTime>
  <Words>518</Words>
  <Application>Microsoft Office PowerPoint</Application>
  <PresentationFormat>On-screen Show (4:3)</PresentationFormat>
  <Paragraphs>130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Black</vt:lpstr>
      <vt:lpstr>Calibri</vt:lpstr>
      <vt:lpstr>Georgia</vt:lpstr>
      <vt:lpstr>Lucida Sans Unicode</vt:lpstr>
      <vt:lpstr>Symbol</vt:lpstr>
      <vt:lpstr>Times New Roman</vt:lpstr>
      <vt:lpstr>Trebuchet MS</vt:lpstr>
      <vt:lpstr>Verdana</vt:lpstr>
      <vt:lpstr>Slipstream</vt:lpstr>
      <vt:lpstr>8.3 Angle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</dc:creator>
  <cp:lastModifiedBy>Lawson, Lawrence D.</cp:lastModifiedBy>
  <cp:revision>7</cp:revision>
  <dcterms:created xsi:type="dcterms:W3CDTF">2012-12-13T03:45:35Z</dcterms:created>
  <dcterms:modified xsi:type="dcterms:W3CDTF">2017-03-01T13:35:42Z</dcterms:modified>
</cp:coreProperties>
</file>