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65" r:id="rId4"/>
    <p:sldId id="257" r:id="rId5"/>
    <p:sldId id="260" r:id="rId6"/>
    <p:sldId id="261" r:id="rId7"/>
    <p:sldId id="262" r:id="rId8"/>
    <p:sldId id="263" r:id="rId9"/>
    <p:sldId id="259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640" y="-185058"/>
            <a:ext cx="8001000" cy="2971801"/>
          </a:xfrm>
        </p:spPr>
        <p:txBody>
          <a:bodyPr/>
          <a:lstStyle/>
          <a:p>
            <a:r>
              <a:rPr lang="en-US" u="sng" dirty="0" smtClean="0"/>
              <a:t>Mr. Lawson’s</a:t>
            </a:r>
            <a:br>
              <a:rPr lang="en-US" u="sng" dirty="0" smtClean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Dream Room project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1640" y="10011336"/>
            <a:ext cx="1971395" cy="78820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bedroom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002" y="3120571"/>
            <a:ext cx="6404883" cy="3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71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9697" y="1291771"/>
            <a:ext cx="5876246" cy="2931886"/>
          </a:xfrm>
        </p:spPr>
        <p:txBody>
          <a:bodyPr>
            <a:noAutofit/>
          </a:bodyPr>
          <a:lstStyle/>
          <a:p>
            <a:r>
              <a:rPr lang="en-US" sz="7200" dirty="0" smtClean="0"/>
              <a:t>   $10,000.00</a:t>
            </a:r>
            <a:br>
              <a:rPr lang="en-US" sz="7200" dirty="0" smtClean="0"/>
            </a:br>
            <a:r>
              <a:rPr lang="en-US" sz="7200" dirty="0" smtClean="0"/>
              <a:t>-  $  5,830.13</a:t>
            </a:r>
            <a:br>
              <a:rPr lang="en-US" sz="7200" dirty="0" smtClean="0"/>
            </a:br>
            <a:r>
              <a:rPr lang="en-US" sz="7200" dirty="0" smtClean="0"/>
              <a:t>___________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928914" y="522515"/>
            <a:ext cx="18934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solidFill>
                  <a:schemeClr val="bg1"/>
                </a:solidFill>
              </a:rPr>
              <a:t>BUDGET</a:t>
            </a:r>
            <a:endParaRPr lang="en-US" sz="3600" b="1" u="sng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3583" y="4978400"/>
            <a:ext cx="100976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u="sng" dirty="0" smtClean="0"/>
              <a:t>Money Left Over </a:t>
            </a:r>
            <a:r>
              <a:rPr lang="en-US" sz="5400" dirty="0" smtClean="0"/>
              <a:t>= </a:t>
            </a:r>
            <a:r>
              <a:rPr lang="en-US" sz="5400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+</a:t>
            </a:r>
            <a:r>
              <a:rPr lang="en-US" sz="54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$4,169.87</a:t>
            </a:r>
            <a:endParaRPr lang="en-US" sz="5400" b="1" u="sng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02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5085" y="435429"/>
            <a:ext cx="24529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/>
              <a:t>Objective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2800" y="1770743"/>
            <a:ext cx="94560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objective for this  project is to spend $10,000 to </a:t>
            </a:r>
            <a:r>
              <a:rPr lang="en-US" sz="3600" dirty="0"/>
              <a:t>create your dream </a:t>
            </a:r>
            <a:r>
              <a:rPr lang="en-US" sz="3600" dirty="0" smtClean="0"/>
              <a:t>room. You must spend </a:t>
            </a:r>
            <a:r>
              <a:rPr lang="en-US" sz="3600" dirty="0"/>
              <a:t>as much of the money as possible </a:t>
            </a:r>
            <a:r>
              <a:rPr lang="en-US" sz="3600" dirty="0" smtClean="0"/>
              <a:t>on at least 8 items for your room without </a:t>
            </a:r>
            <a:r>
              <a:rPr lang="en-US" sz="3600" dirty="0"/>
              <a:t>going over the $</a:t>
            </a:r>
            <a:r>
              <a:rPr lang="en-US" sz="3600" dirty="0" smtClean="0"/>
              <a:t>10,000 budget. Each item will have either a discount percentage of 40%, 30%, 20% or 10%.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0616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6400" y="145143"/>
            <a:ext cx="31726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/>
              <a:t>Vocabulary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3142" y="1071801"/>
            <a:ext cx="3130985" cy="5786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Sales Tax –</a:t>
            </a:r>
          </a:p>
          <a:p>
            <a:endParaRPr lang="en-US" sz="3200" dirty="0"/>
          </a:p>
          <a:p>
            <a:r>
              <a:rPr lang="en-US" sz="3200" dirty="0" smtClean="0"/>
              <a:t>Sales Price - </a:t>
            </a:r>
          </a:p>
          <a:p>
            <a:endParaRPr lang="en-US" sz="3200" dirty="0"/>
          </a:p>
          <a:p>
            <a:r>
              <a:rPr lang="en-US" sz="3200" dirty="0" smtClean="0"/>
              <a:t>Subtotal –</a:t>
            </a:r>
          </a:p>
          <a:p>
            <a:endParaRPr lang="en-US" sz="3200" dirty="0"/>
          </a:p>
          <a:p>
            <a:r>
              <a:rPr lang="en-US" sz="3200" dirty="0" smtClean="0"/>
              <a:t>Discount –</a:t>
            </a:r>
          </a:p>
          <a:p>
            <a:endParaRPr lang="en-US" sz="3200" dirty="0"/>
          </a:p>
          <a:p>
            <a:r>
              <a:rPr lang="en-US" sz="3200" dirty="0" smtClean="0"/>
              <a:t>Original Price –</a:t>
            </a:r>
          </a:p>
          <a:p>
            <a:endParaRPr lang="en-US" sz="3200" dirty="0"/>
          </a:p>
          <a:p>
            <a:r>
              <a:rPr lang="en-US" sz="3200" dirty="0" smtClean="0"/>
              <a:t>Budget -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11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ifesmart Rock Solid Simplicity DX Plug and Play Spa with 13 Jet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218" y="1164772"/>
            <a:ext cx="5003799" cy="500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8687" y="641552"/>
            <a:ext cx="67781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Helvetica Neue"/>
              </a:rPr>
              <a:t>1.) </a:t>
            </a:r>
            <a:r>
              <a:rPr lang="en-US" sz="2800" b="1" u="sng" dirty="0" smtClean="0">
                <a:solidFill>
                  <a:schemeClr val="bg1"/>
                </a:solidFill>
                <a:latin typeface="Helvetica Neue"/>
              </a:rPr>
              <a:t>Spa </a:t>
            </a:r>
            <a:r>
              <a:rPr lang="en-US" sz="2800" b="1" u="sng" dirty="0">
                <a:solidFill>
                  <a:schemeClr val="bg1"/>
                </a:solidFill>
                <a:latin typeface="Helvetica Neue"/>
              </a:rPr>
              <a:t>with 13 Jets</a:t>
            </a:r>
            <a:endParaRPr lang="en-US" sz="2800" b="1" i="0" u="sng" dirty="0">
              <a:solidFill>
                <a:schemeClr val="bg1"/>
              </a:solidFill>
              <a:effectLst/>
              <a:latin typeface="Helvetica Ne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5423" y="1403708"/>
            <a:ext cx="542969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Original Price </a:t>
            </a:r>
            <a:r>
              <a:rPr lang="en-US" sz="2400" b="1" dirty="0" smtClean="0"/>
              <a:t>- </a:t>
            </a:r>
            <a:r>
              <a:rPr lang="en-US" sz="2400" b="1" dirty="0"/>
              <a:t>$</a:t>
            </a:r>
            <a:r>
              <a:rPr lang="en-US" sz="2400" b="1" dirty="0" smtClean="0"/>
              <a:t>2,778.49</a:t>
            </a:r>
          </a:p>
          <a:p>
            <a:endParaRPr lang="en-US" sz="2400" b="1" dirty="0"/>
          </a:p>
          <a:p>
            <a:r>
              <a:rPr lang="en-US" sz="2400" b="1" u="sng" dirty="0" smtClean="0"/>
              <a:t>Discount Percentage  </a:t>
            </a:r>
            <a:r>
              <a:rPr lang="en-US" sz="2400" b="1" dirty="0" smtClean="0"/>
              <a:t>- 40%</a:t>
            </a:r>
          </a:p>
          <a:p>
            <a:endParaRPr lang="en-US" sz="2400" b="1" dirty="0"/>
          </a:p>
          <a:p>
            <a:pPr fontAlgn="base"/>
            <a:r>
              <a:rPr lang="en-US" sz="2400" dirty="0" smtClean="0"/>
              <a:t>Steps:</a:t>
            </a:r>
          </a:p>
          <a:p>
            <a:pPr fontAlgn="base"/>
            <a:r>
              <a:rPr lang="en-US" sz="2400" dirty="0" smtClean="0"/>
              <a:t>1.)  40% = 0.40</a:t>
            </a:r>
            <a:endParaRPr lang="en-US" sz="2400" dirty="0"/>
          </a:p>
          <a:p>
            <a:pPr fontAlgn="base"/>
            <a:r>
              <a:rPr lang="en-US" sz="2400" dirty="0" smtClean="0"/>
              <a:t>2.)  $2,778.49 x 0.40 = $1,111.40</a:t>
            </a:r>
            <a:endParaRPr lang="en-US" sz="2400" dirty="0"/>
          </a:p>
          <a:p>
            <a:pPr fontAlgn="base"/>
            <a:r>
              <a:rPr lang="en-US" sz="2400" dirty="0" smtClean="0"/>
              <a:t>3.)  $2,778.49 - </a:t>
            </a:r>
            <a:r>
              <a:rPr lang="en-US" sz="2400" dirty="0"/>
              <a:t>$</a:t>
            </a:r>
            <a:r>
              <a:rPr lang="en-US" sz="2400" dirty="0" smtClean="0"/>
              <a:t>1,111.40 = $1,667.09</a:t>
            </a:r>
            <a:endParaRPr lang="en-US" sz="2400" dirty="0"/>
          </a:p>
          <a:p>
            <a:pPr fontAlgn="base"/>
            <a:endParaRPr lang="en-US" sz="2400" dirty="0" smtClean="0"/>
          </a:p>
          <a:p>
            <a:pPr fontAlgn="base"/>
            <a:endParaRPr lang="en-US" sz="2400" dirty="0"/>
          </a:p>
          <a:p>
            <a:pPr fontAlgn="base"/>
            <a:r>
              <a:rPr lang="en-US" sz="2400" b="1" u="sng" dirty="0"/>
              <a:t>Discount </a:t>
            </a:r>
            <a:r>
              <a:rPr lang="en-US" sz="2400" b="1" u="sng" dirty="0" smtClean="0"/>
              <a:t>Price  </a:t>
            </a:r>
            <a:r>
              <a:rPr lang="en-US" sz="2400" b="1" dirty="0" smtClean="0"/>
              <a:t>- </a:t>
            </a:r>
            <a:r>
              <a:rPr lang="en-US" sz="2400" b="1" dirty="0"/>
              <a:t>$1,111.40</a:t>
            </a:r>
          </a:p>
          <a:p>
            <a:pPr fontAlgn="base"/>
            <a:endParaRPr lang="en-US" sz="2400" dirty="0" smtClean="0"/>
          </a:p>
          <a:p>
            <a:pPr fontAlgn="base"/>
            <a:endParaRPr lang="en-US" sz="2400" dirty="0"/>
          </a:p>
          <a:p>
            <a:pPr fontAlgn="base"/>
            <a:r>
              <a:rPr lang="en-US" sz="2400" b="1" dirty="0" smtClean="0"/>
              <a:t>                    </a:t>
            </a:r>
            <a:r>
              <a:rPr lang="en-US" sz="2400" b="1" u="sng" dirty="0" smtClean="0"/>
              <a:t>Sales Price </a:t>
            </a:r>
            <a:r>
              <a:rPr lang="en-US" sz="2400" b="1" dirty="0" smtClean="0"/>
              <a:t> - </a:t>
            </a:r>
            <a:r>
              <a:rPr lang="en-US" sz="2400" b="1" dirty="0"/>
              <a:t>$1,667.09</a:t>
            </a:r>
          </a:p>
        </p:txBody>
      </p:sp>
    </p:spTree>
    <p:extLst>
      <p:ext uri="{BB962C8B-B14F-4D97-AF65-F5344CB8AC3E}">
        <p14:creationId xmlns:p14="http://schemas.microsoft.com/office/powerpoint/2010/main" val="263834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8687" y="641552"/>
            <a:ext cx="67781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Helvetica Neue"/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  <a:latin typeface="Helvetica Neue"/>
              </a:rPr>
              <a:t>.) </a:t>
            </a:r>
            <a:r>
              <a:rPr lang="en-US" sz="2800" b="1" u="sng" dirty="0">
                <a:solidFill>
                  <a:schemeClr val="bg1"/>
                </a:solidFill>
              </a:rPr>
              <a:t>Jillian Upholstered King-size Bed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5423" y="1403708"/>
            <a:ext cx="5112297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Original Price </a:t>
            </a:r>
            <a:r>
              <a:rPr lang="en-US" sz="2400" b="1" dirty="0" smtClean="0"/>
              <a:t>- $749.99</a:t>
            </a:r>
          </a:p>
          <a:p>
            <a:endParaRPr lang="en-US" sz="2400" b="1" dirty="0"/>
          </a:p>
          <a:p>
            <a:r>
              <a:rPr lang="en-US" sz="2400" b="1" u="sng" dirty="0" smtClean="0"/>
              <a:t>Discount Percentage  </a:t>
            </a:r>
            <a:r>
              <a:rPr lang="en-US" sz="2400" b="1" dirty="0" smtClean="0"/>
              <a:t>- 40%</a:t>
            </a:r>
          </a:p>
          <a:p>
            <a:endParaRPr lang="en-US" sz="2400" b="1" dirty="0"/>
          </a:p>
          <a:p>
            <a:pPr fontAlgn="base"/>
            <a:r>
              <a:rPr lang="en-US" sz="2400" dirty="0" smtClean="0"/>
              <a:t>Steps:</a:t>
            </a:r>
          </a:p>
          <a:p>
            <a:pPr fontAlgn="base"/>
            <a:r>
              <a:rPr lang="en-US" sz="2400" dirty="0" smtClean="0"/>
              <a:t>1.)  40% = 0.40</a:t>
            </a:r>
            <a:endParaRPr lang="en-US" sz="2400" dirty="0"/>
          </a:p>
          <a:p>
            <a:pPr fontAlgn="base"/>
            <a:r>
              <a:rPr lang="en-US" sz="2400" dirty="0" smtClean="0"/>
              <a:t>2.)  $749.99 x 0.40 = $300.00</a:t>
            </a:r>
            <a:endParaRPr lang="en-US" sz="2400" dirty="0"/>
          </a:p>
          <a:p>
            <a:pPr fontAlgn="base"/>
            <a:r>
              <a:rPr lang="en-US" sz="2400" dirty="0" smtClean="0"/>
              <a:t>3.)  $749.99 - $300.00 = $449.99</a:t>
            </a:r>
            <a:endParaRPr lang="en-US" sz="2400" dirty="0"/>
          </a:p>
          <a:p>
            <a:pPr fontAlgn="base"/>
            <a:endParaRPr lang="en-US" sz="2400" dirty="0" smtClean="0"/>
          </a:p>
          <a:p>
            <a:pPr fontAlgn="base"/>
            <a:endParaRPr lang="en-US" sz="2400" dirty="0"/>
          </a:p>
          <a:p>
            <a:pPr fontAlgn="base"/>
            <a:r>
              <a:rPr lang="en-US" sz="2400" b="1" u="sng" dirty="0"/>
              <a:t>Discount </a:t>
            </a:r>
            <a:r>
              <a:rPr lang="en-US" sz="2400" b="1" u="sng" dirty="0" smtClean="0"/>
              <a:t>Price  </a:t>
            </a:r>
            <a:r>
              <a:rPr lang="en-US" sz="2400" b="1" dirty="0" smtClean="0"/>
              <a:t>- $300.00</a:t>
            </a:r>
            <a:endParaRPr lang="en-US" sz="2400" b="1" dirty="0"/>
          </a:p>
          <a:p>
            <a:pPr fontAlgn="base"/>
            <a:endParaRPr lang="en-US" sz="2400" dirty="0" smtClean="0"/>
          </a:p>
          <a:p>
            <a:pPr fontAlgn="base"/>
            <a:endParaRPr lang="en-US" sz="2400" dirty="0"/>
          </a:p>
          <a:p>
            <a:pPr fontAlgn="base"/>
            <a:r>
              <a:rPr lang="en-US" sz="2400" b="1" dirty="0" smtClean="0"/>
              <a:t>                    </a:t>
            </a:r>
            <a:r>
              <a:rPr lang="en-US" sz="2400" b="1" u="sng" dirty="0"/>
              <a:t>Sales Price  </a:t>
            </a:r>
            <a:r>
              <a:rPr lang="en-US" sz="2400" b="1" dirty="0" smtClean="0"/>
              <a:t> - $449.99</a:t>
            </a:r>
            <a:endParaRPr lang="en-US" sz="2400" b="1" dirty="0"/>
          </a:p>
        </p:txBody>
      </p:sp>
      <p:pic>
        <p:nvPicPr>
          <p:cNvPr id="3076" name="Picture 4" descr="Jillian Upholstered King-size B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857" y="1164772"/>
            <a:ext cx="4917419" cy="4917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06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8687" y="641552"/>
            <a:ext cx="67781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Helvetica Neue"/>
              </a:rPr>
              <a:t>3.) </a:t>
            </a:r>
            <a:r>
              <a:rPr lang="en-US" sz="2800" dirty="0" smtClean="0"/>
              <a:t> </a:t>
            </a:r>
            <a:r>
              <a:rPr lang="en-US" sz="2800" b="1" u="sng" dirty="0">
                <a:solidFill>
                  <a:schemeClr val="bg1"/>
                </a:solidFill>
              </a:rPr>
              <a:t>90</a:t>
            </a:r>
            <a:r>
              <a:rPr lang="en-US" sz="2800" b="1" u="sng" dirty="0" smtClean="0">
                <a:solidFill>
                  <a:schemeClr val="bg1"/>
                </a:solidFill>
              </a:rPr>
              <a:t>" </a:t>
            </a:r>
            <a:r>
              <a:rPr lang="en-US" sz="2800" b="1" u="sng" dirty="0">
                <a:solidFill>
                  <a:schemeClr val="bg1"/>
                </a:solidFill>
              </a:rPr>
              <a:t>Billiard </a:t>
            </a:r>
            <a:r>
              <a:rPr lang="en-US" sz="2800" b="1" u="sng" dirty="0" smtClean="0">
                <a:solidFill>
                  <a:schemeClr val="bg1"/>
                </a:solidFill>
              </a:rPr>
              <a:t>Pool Table</a:t>
            </a:r>
            <a:endParaRPr lang="en-US" sz="2800" b="1" u="sng" dirty="0">
              <a:solidFill>
                <a:schemeClr val="bg1"/>
              </a:solidFill>
            </a:endParaRPr>
          </a:p>
          <a:p>
            <a:endParaRPr lang="en-US" sz="2800" b="1" u="sng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5423" y="1403708"/>
            <a:ext cx="5112297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sz="2400" b="1" u="sng" dirty="0" smtClean="0"/>
              <a:t>Original Price </a:t>
            </a:r>
            <a:r>
              <a:rPr lang="en-US" sz="2400" b="1" dirty="0" smtClean="0"/>
              <a:t>- </a:t>
            </a:r>
            <a:r>
              <a:rPr lang="en-US" sz="2400" b="1" dirty="0"/>
              <a:t>$512.99</a:t>
            </a:r>
          </a:p>
          <a:p>
            <a:endParaRPr lang="en-US" sz="2400" b="1" dirty="0"/>
          </a:p>
          <a:p>
            <a:r>
              <a:rPr lang="en-US" sz="2400" b="1" u="sng" dirty="0" smtClean="0"/>
              <a:t>Discount Percentage  </a:t>
            </a:r>
            <a:r>
              <a:rPr lang="en-US" sz="2400" b="1" dirty="0" smtClean="0"/>
              <a:t>- 30%</a:t>
            </a:r>
          </a:p>
          <a:p>
            <a:endParaRPr lang="en-US" sz="2400" b="1" dirty="0"/>
          </a:p>
          <a:p>
            <a:pPr fontAlgn="base"/>
            <a:r>
              <a:rPr lang="en-US" sz="2400" dirty="0" smtClean="0"/>
              <a:t>Steps:</a:t>
            </a:r>
          </a:p>
          <a:p>
            <a:pPr fontAlgn="base"/>
            <a:r>
              <a:rPr lang="en-US" sz="2400" dirty="0" smtClean="0"/>
              <a:t>1.)  30% = 0.30</a:t>
            </a:r>
            <a:endParaRPr lang="en-US" sz="2400" dirty="0"/>
          </a:p>
          <a:p>
            <a:pPr fontAlgn="base"/>
            <a:r>
              <a:rPr lang="en-US" sz="2400" dirty="0" smtClean="0"/>
              <a:t>2.)  $512.99 x 0.30 = $153.90</a:t>
            </a:r>
            <a:endParaRPr lang="en-US" sz="2400" dirty="0"/>
          </a:p>
          <a:p>
            <a:pPr fontAlgn="base"/>
            <a:r>
              <a:rPr lang="en-US" sz="2400" dirty="0" smtClean="0"/>
              <a:t>3.)  $512.99 - $153.90 = $359.09</a:t>
            </a:r>
            <a:endParaRPr lang="en-US" sz="2400" dirty="0"/>
          </a:p>
          <a:p>
            <a:pPr fontAlgn="base"/>
            <a:endParaRPr lang="en-US" sz="2400" dirty="0" smtClean="0"/>
          </a:p>
          <a:p>
            <a:pPr fontAlgn="base"/>
            <a:endParaRPr lang="en-US" sz="2400" dirty="0"/>
          </a:p>
          <a:p>
            <a:pPr fontAlgn="base"/>
            <a:r>
              <a:rPr lang="en-US" sz="2400" b="1" u="sng" dirty="0"/>
              <a:t>Discount </a:t>
            </a:r>
            <a:r>
              <a:rPr lang="en-US" sz="2400" b="1" u="sng" dirty="0" smtClean="0"/>
              <a:t>Price  </a:t>
            </a:r>
            <a:r>
              <a:rPr lang="en-US" sz="2400" b="1" dirty="0" smtClean="0"/>
              <a:t>- $153.90</a:t>
            </a:r>
            <a:endParaRPr lang="en-US" sz="2400" b="1" dirty="0"/>
          </a:p>
          <a:p>
            <a:pPr fontAlgn="base"/>
            <a:endParaRPr lang="en-US" sz="2400" dirty="0" smtClean="0"/>
          </a:p>
          <a:p>
            <a:pPr fontAlgn="base"/>
            <a:endParaRPr lang="en-US" sz="2400" dirty="0"/>
          </a:p>
          <a:p>
            <a:pPr fontAlgn="base"/>
            <a:r>
              <a:rPr lang="en-US" sz="2400" b="1" dirty="0" smtClean="0"/>
              <a:t>                    </a:t>
            </a:r>
            <a:r>
              <a:rPr lang="en-US" sz="2400" b="1" u="sng" dirty="0"/>
              <a:t>Sales Price  </a:t>
            </a:r>
            <a:r>
              <a:rPr lang="en-US" sz="2400" b="1" dirty="0" smtClean="0"/>
              <a:t> - $359.09</a:t>
            </a:r>
            <a:endParaRPr lang="en-US" sz="2400" b="1" dirty="0"/>
          </a:p>
        </p:txBody>
      </p:sp>
      <p:pic>
        <p:nvPicPr>
          <p:cNvPr id="4098" name="Picture 2" descr="Barrington Billiards 90&quot; Claw leg Billiard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857" y="1277258"/>
            <a:ext cx="4515304" cy="4667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109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8687" y="641552"/>
            <a:ext cx="67781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Helvetica Neue"/>
              </a:rPr>
              <a:t>4</a:t>
            </a:r>
            <a:r>
              <a:rPr lang="en-US" sz="2800" b="1" dirty="0" smtClean="0">
                <a:solidFill>
                  <a:schemeClr val="bg1"/>
                </a:solidFill>
                <a:latin typeface="Helvetica Neue"/>
              </a:rPr>
              <a:t>.) </a:t>
            </a:r>
            <a:r>
              <a:rPr lang="en-US" sz="2800" b="1" u="sng" dirty="0" err="1">
                <a:solidFill>
                  <a:schemeClr val="bg1"/>
                </a:solidFill>
                <a:latin typeface="locator_regular"/>
              </a:rPr>
              <a:t>Beckie</a:t>
            </a:r>
            <a:r>
              <a:rPr lang="en-US" sz="2800" b="1" u="sng" dirty="0">
                <a:solidFill>
                  <a:schemeClr val="bg1"/>
                </a:solidFill>
                <a:latin typeface="locator_regular"/>
              </a:rPr>
              <a:t> U-Shaped Sectional</a:t>
            </a:r>
          </a:p>
          <a:p>
            <a:endParaRPr lang="en-US" sz="2800" b="1" u="sng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5423" y="1403708"/>
            <a:ext cx="542969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sz="2400" b="1" u="sng" dirty="0" smtClean="0"/>
              <a:t>Original Price </a:t>
            </a:r>
            <a:r>
              <a:rPr lang="en-US" sz="2400" b="1" dirty="0" smtClean="0"/>
              <a:t>- $3,547.00</a:t>
            </a:r>
            <a:endParaRPr lang="en-US" sz="2400" b="1" dirty="0"/>
          </a:p>
          <a:p>
            <a:endParaRPr lang="en-US" sz="2400" b="1" dirty="0"/>
          </a:p>
          <a:p>
            <a:r>
              <a:rPr lang="en-US" sz="2400" b="1" u="sng" dirty="0" smtClean="0"/>
              <a:t>Discount Percentage  </a:t>
            </a:r>
            <a:r>
              <a:rPr lang="en-US" sz="2400" b="1" dirty="0" smtClean="0"/>
              <a:t>- 30%</a:t>
            </a:r>
          </a:p>
          <a:p>
            <a:endParaRPr lang="en-US" sz="2400" b="1" dirty="0"/>
          </a:p>
          <a:p>
            <a:pPr fontAlgn="base"/>
            <a:r>
              <a:rPr lang="en-US" sz="2400" dirty="0" smtClean="0"/>
              <a:t>Steps:</a:t>
            </a:r>
          </a:p>
          <a:p>
            <a:pPr fontAlgn="base"/>
            <a:r>
              <a:rPr lang="en-US" sz="2400" dirty="0" smtClean="0"/>
              <a:t>1.)  30% = 0.30</a:t>
            </a:r>
            <a:endParaRPr lang="en-US" sz="2400" dirty="0"/>
          </a:p>
          <a:p>
            <a:pPr fontAlgn="base"/>
            <a:r>
              <a:rPr lang="en-US" sz="2400" dirty="0" smtClean="0"/>
              <a:t>2.)  $3,547.00 x 0.30 = $1,064.10</a:t>
            </a:r>
            <a:endParaRPr lang="en-US" sz="2400" dirty="0"/>
          </a:p>
          <a:p>
            <a:pPr fontAlgn="base"/>
            <a:r>
              <a:rPr lang="en-US" sz="2400" dirty="0" smtClean="0"/>
              <a:t>3.)  $3,547.00 - $1,064.10 = $2,482.90</a:t>
            </a:r>
            <a:endParaRPr lang="en-US" sz="2400" dirty="0"/>
          </a:p>
          <a:p>
            <a:pPr fontAlgn="base"/>
            <a:endParaRPr lang="en-US" sz="2400" dirty="0" smtClean="0"/>
          </a:p>
          <a:p>
            <a:pPr fontAlgn="base"/>
            <a:endParaRPr lang="en-US" sz="2400" dirty="0"/>
          </a:p>
          <a:p>
            <a:pPr fontAlgn="base"/>
            <a:r>
              <a:rPr lang="en-US" sz="2400" b="1" u="sng" dirty="0"/>
              <a:t>Discount </a:t>
            </a:r>
            <a:r>
              <a:rPr lang="en-US" sz="2400" b="1" u="sng" dirty="0" smtClean="0"/>
              <a:t>Price  </a:t>
            </a:r>
            <a:r>
              <a:rPr lang="en-US" sz="2400" b="1" dirty="0" smtClean="0"/>
              <a:t>- $1,064.10</a:t>
            </a:r>
            <a:endParaRPr lang="en-US" sz="2400" b="1" dirty="0"/>
          </a:p>
          <a:p>
            <a:pPr fontAlgn="base"/>
            <a:endParaRPr lang="en-US" sz="2400" dirty="0" smtClean="0"/>
          </a:p>
          <a:p>
            <a:pPr fontAlgn="base"/>
            <a:endParaRPr lang="en-US" sz="2400" dirty="0"/>
          </a:p>
          <a:p>
            <a:pPr fontAlgn="base"/>
            <a:r>
              <a:rPr lang="en-US" sz="2400" b="1" dirty="0" smtClean="0"/>
              <a:t>                    </a:t>
            </a:r>
            <a:r>
              <a:rPr lang="en-US" sz="2400" b="1" u="sng" dirty="0"/>
              <a:t>Sales Price  </a:t>
            </a:r>
            <a:r>
              <a:rPr lang="en-US" sz="2400" b="1" dirty="0" smtClean="0"/>
              <a:t> - $2,482.90</a:t>
            </a:r>
            <a:endParaRPr lang="en-US" sz="2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5115" y="641552"/>
            <a:ext cx="5485853" cy="563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44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8687" y="641552"/>
            <a:ext cx="67781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Helvetica Neue"/>
              </a:rPr>
              <a:t>5.) </a:t>
            </a:r>
            <a:r>
              <a:rPr lang="en-US" sz="2800" b="1" u="sng" dirty="0">
                <a:solidFill>
                  <a:schemeClr val="bg1"/>
                </a:solidFill>
              </a:rPr>
              <a:t>W</a:t>
            </a:r>
            <a:r>
              <a:rPr lang="en-US" sz="2800" b="1" u="sng" dirty="0" smtClean="0">
                <a:solidFill>
                  <a:schemeClr val="bg1"/>
                </a:solidFill>
              </a:rPr>
              <a:t>all </a:t>
            </a:r>
            <a:r>
              <a:rPr lang="en-US" sz="2800" b="1" u="sng" dirty="0">
                <a:solidFill>
                  <a:schemeClr val="bg1"/>
                </a:solidFill>
              </a:rPr>
              <a:t>F</a:t>
            </a:r>
            <a:r>
              <a:rPr lang="en-US" sz="2800" b="1" u="sng" dirty="0" smtClean="0">
                <a:solidFill>
                  <a:schemeClr val="bg1"/>
                </a:solidFill>
              </a:rPr>
              <a:t>ish Tank Aquarium</a:t>
            </a:r>
            <a:endParaRPr lang="en-US" sz="2800" b="1" u="sng" dirty="0">
              <a:solidFill>
                <a:schemeClr val="bg1"/>
              </a:solidFill>
              <a:latin typeface="locator_regular"/>
            </a:endParaRPr>
          </a:p>
          <a:p>
            <a:endParaRPr lang="en-US" sz="2800" b="1" u="sng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5423" y="1403708"/>
            <a:ext cx="5112297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sz="2400" b="1" u="sng" dirty="0" smtClean="0"/>
              <a:t>Original Price </a:t>
            </a:r>
            <a:r>
              <a:rPr lang="en-US" sz="2400" b="1" dirty="0" smtClean="0"/>
              <a:t>- $549.00</a:t>
            </a:r>
            <a:endParaRPr lang="en-US" sz="2400" b="1" dirty="0"/>
          </a:p>
          <a:p>
            <a:endParaRPr lang="en-US" sz="2400" b="1" dirty="0"/>
          </a:p>
          <a:p>
            <a:r>
              <a:rPr lang="en-US" sz="2400" b="1" u="sng" dirty="0" smtClean="0"/>
              <a:t>Discount Percentage  </a:t>
            </a:r>
            <a:r>
              <a:rPr lang="en-US" sz="2400" b="1" dirty="0" smtClean="0"/>
              <a:t>- 20%</a:t>
            </a:r>
          </a:p>
          <a:p>
            <a:endParaRPr lang="en-US" sz="2400" b="1" dirty="0"/>
          </a:p>
          <a:p>
            <a:pPr fontAlgn="base"/>
            <a:r>
              <a:rPr lang="en-US" sz="2400" dirty="0" smtClean="0"/>
              <a:t>Steps:</a:t>
            </a:r>
          </a:p>
          <a:p>
            <a:pPr fontAlgn="base"/>
            <a:r>
              <a:rPr lang="en-US" sz="2400" dirty="0" smtClean="0"/>
              <a:t>1.)  20% = 0.20</a:t>
            </a:r>
            <a:endParaRPr lang="en-US" sz="2400" dirty="0"/>
          </a:p>
          <a:p>
            <a:pPr fontAlgn="base"/>
            <a:r>
              <a:rPr lang="en-US" sz="2400" dirty="0" smtClean="0"/>
              <a:t>2.)  $549.00 x 0.20 = $109.80</a:t>
            </a:r>
            <a:endParaRPr lang="en-US" sz="2400" dirty="0"/>
          </a:p>
          <a:p>
            <a:pPr fontAlgn="base"/>
            <a:r>
              <a:rPr lang="en-US" sz="2400" dirty="0" smtClean="0"/>
              <a:t>3.)  $549.00 - $109.80 = $439.20</a:t>
            </a:r>
            <a:endParaRPr lang="en-US" sz="2400" dirty="0"/>
          </a:p>
          <a:p>
            <a:pPr fontAlgn="base"/>
            <a:endParaRPr lang="en-US" sz="2400" dirty="0" smtClean="0"/>
          </a:p>
          <a:p>
            <a:pPr fontAlgn="base"/>
            <a:endParaRPr lang="en-US" sz="2400" dirty="0"/>
          </a:p>
          <a:p>
            <a:pPr fontAlgn="base"/>
            <a:r>
              <a:rPr lang="en-US" sz="2400" b="1" u="sng" dirty="0"/>
              <a:t>Discount </a:t>
            </a:r>
            <a:r>
              <a:rPr lang="en-US" sz="2400" b="1" u="sng" dirty="0" smtClean="0"/>
              <a:t>Price  </a:t>
            </a:r>
            <a:r>
              <a:rPr lang="en-US" sz="2400" b="1" dirty="0" smtClean="0"/>
              <a:t>- $109.80</a:t>
            </a:r>
            <a:endParaRPr lang="en-US" sz="2400" b="1" dirty="0"/>
          </a:p>
          <a:p>
            <a:pPr fontAlgn="base"/>
            <a:endParaRPr lang="en-US" sz="2400" dirty="0" smtClean="0"/>
          </a:p>
          <a:p>
            <a:pPr fontAlgn="base"/>
            <a:endParaRPr lang="en-US" sz="2400" dirty="0"/>
          </a:p>
          <a:p>
            <a:pPr fontAlgn="base"/>
            <a:r>
              <a:rPr lang="en-US" sz="2400" b="1" dirty="0" smtClean="0"/>
              <a:t>                    </a:t>
            </a:r>
            <a:r>
              <a:rPr lang="en-US" sz="2400" b="1" u="sng" dirty="0"/>
              <a:t>Sales Price  </a:t>
            </a:r>
            <a:r>
              <a:rPr lang="en-US" sz="2400" b="1" dirty="0" smtClean="0"/>
              <a:t> - $439.20</a:t>
            </a:r>
            <a:endParaRPr lang="en-US" sz="2400" b="1" dirty="0"/>
          </a:p>
        </p:txBody>
      </p:sp>
      <p:pic>
        <p:nvPicPr>
          <p:cNvPr id="8194" name="Picture 2" descr="Large Panoramic Wall Aquar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172" y="1930400"/>
            <a:ext cx="6255657" cy="2917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77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4212" y="377372"/>
            <a:ext cx="38587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Sales Tax (8%) </a:t>
            </a:r>
            <a:endParaRPr lang="en-US" sz="4000" b="1" u="sng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38513" y="1960669"/>
            <a:ext cx="20201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3200" b="1" dirty="0"/>
              <a:t>$1,667.09</a:t>
            </a:r>
          </a:p>
        </p:txBody>
      </p:sp>
      <p:sp>
        <p:nvSpPr>
          <p:cNvPr id="6" name="Rectangle 5"/>
          <p:cNvSpPr/>
          <p:nvPr/>
        </p:nvSpPr>
        <p:spPr>
          <a:xfrm>
            <a:off x="1881856" y="2511294"/>
            <a:ext cx="16754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3200" b="1" dirty="0"/>
              <a:t>$449.99</a:t>
            </a:r>
          </a:p>
        </p:txBody>
      </p:sp>
      <p:sp>
        <p:nvSpPr>
          <p:cNvPr id="7" name="Rectangle 6"/>
          <p:cNvSpPr/>
          <p:nvPr/>
        </p:nvSpPr>
        <p:spPr>
          <a:xfrm>
            <a:off x="1881854" y="3954557"/>
            <a:ext cx="16754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3200" b="1" dirty="0"/>
              <a:t>$359.09</a:t>
            </a:r>
          </a:p>
        </p:txBody>
      </p:sp>
      <p:sp>
        <p:nvSpPr>
          <p:cNvPr id="8" name="Rectangle 7"/>
          <p:cNvSpPr/>
          <p:nvPr/>
        </p:nvSpPr>
        <p:spPr>
          <a:xfrm>
            <a:off x="1537210" y="1410044"/>
            <a:ext cx="20201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3200" b="1" dirty="0"/>
              <a:t>$2,482.90</a:t>
            </a:r>
          </a:p>
        </p:txBody>
      </p:sp>
      <p:sp>
        <p:nvSpPr>
          <p:cNvPr id="9" name="Rectangle 8"/>
          <p:cNvSpPr/>
          <p:nvPr/>
        </p:nvSpPr>
        <p:spPr>
          <a:xfrm>
            <a:off x="1881855" y="3205613"/>
            <a:ext cx="16754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3200" b="1" dirty="0"/>
              <a:t>$439.20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82569" y="3954557"/>
            <a:ext cx="25747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+_____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55873" y="5136210"/>
            <a:ext cx="36519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Subtotals</a:t>
            </a:r>
            <a:r>
              <a:rPr lang="en-US" sz="2800" dirty="0" smtClean="0"/>
              <a:t> : $5,398.27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442246" y="574123"/>
            <a:ext cx="5822428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Sales Tax Calculation</a:t>
            </a:r>
          </a:p>
          <a:p>
            <a:endParaRPr lang="en-US" sz="2800" b="1" u="sng" dirty="0"/>
          </a:p>
          <a:p>
            <a:r>
              <a:rPr lang="en-US" sz="2800" dirty="0" smtClean="0"/>
              <a:t>1.) 8% = 0.08</a:t>
            </a:r>
          </a:p>
          <a:p>
            <a:endParaRPr lang="en-US" sz="2800" dirty="0"/>
          </a:p>
          <a:p>
            <a:r>
              <a:rPr lang="en-US" sz="2800" dirty="0" smtClean="0"/>
              <a:t>2.) 5,398.27 x 0.08 = $431.86</a:t>
            </a:r>
          </a:p>
          <a:p>
            <a:endParaRPr lang="en-US" sz="2800" dirty="0"/>
          </a:p>
          <a:p>
            <a:r>
              <a:rPr lang="en-US" sz="2800" dirty="0" smtClean="0"/>
              <a:t>3.) </a:t>
            </a:r>
            <a:r>
              <a:rPr lang="en-US" sz="2800" dirty="0"/>
              <a:t>5,398.27 </a:t>
            </a:r>
            <a:r>
              <a:rPr lang="en-US" sz="2800" dirty="0" smtClean="0"/>
              <a:t>+ $431.86 = $5,830.13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b="1" u="sng" dirty="0" smtClean="0"/>
              <a:t>Sales Tax = $431.86</a:t>
            </a:r>
          </a:p>
          <a:p>
            <a:endParaRPr lang="en-US" sz="2800" b="1" u="sng" dirty="0"/>
          </a:p>
          <a:p>
            <a:r>
              <a:rPr lang="en-US" sz="2800" b="1" u="sng" dirty="0" smtClean="0"/>
              <a:t>Final Price = $5,830.13</a:t>
            </a:r>
            <a:endParaRPr lang="en-US" sz="2800" b="1" u="sng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17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440</TotalTime>
  <Words>414</Words>
  <Application>Microsoft Office PowerPoint</Application>
  <PresentationFormat>Widescreen</PresentationFormat>
  <Paragraphs>113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Century Gothic</vt:lpstr>
      <vt:lpstr>Helvetica Neue</vt:lpstr>
      <vt:lpstr>locator_regular</vt:lpstr>
      <vt:lpstr>Wingdings 3</vt:lpstr>
      <vt:lpstr>Slice</vt:lpstr>
      <vt:lpstr>Mr. Lawson’s  Dream Room project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$10,000.00 -  $  5,830.13 ___________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Lawson’s  Dream Room project</dc:title>
  <dc:creator>Lawson, Lawrence D.</dc:creator>
  <cp:lastModifiedBy>Lawson, Lawrence D.</cp:lastModifiedBy>
  <cp:revision>17</cp:revision>
  <dcterms:created xsi:type="dcterms:W3CDTF">2016-12-11T18:55:52Z</dcterms:created>
  <dcterms:modified xsi:type="dcterms:W3CDTF">2018-12-05T15:13:11Z</dcterms:modified>
</cp:coreProperties>
</file>